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handoutMasterIdLst>
    <p:handoutMasterId r:id="rId31"/>
  </p:handoutMasterIdLst>
  <p:sldIdLst>
    <p:sldId id="257" r:id="rId2"/>
    <p:sldId id="369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17" r:id="rId29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2992629-38D6-4B95-B11A-D4803B82BEC1}">
          <p14:sldIdLst>
            <p14:sldId id="257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47D84-64CE-42F7-ADEB-D6459A8A51F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0F2E7-B652-4DA8-84DF-96EE3ABD5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41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568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67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66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28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99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92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04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56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11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1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76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9.ppt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10.pptx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12.bin"/><Relationship Id="rId7" Type="http://schemas.openxmlformats.org/officeDocument/2006/relationships/package" Target="../embeddings/_________Microsoft_Visio12.vs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11.ppt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13.ppt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14.pptx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6.bin"/><Relationship Id="rId7" Type="http://schemas.openxmlformats.org/officeDocument/2006/relationships/package" Target="../embeddings/_________Microsoft_Visio16.vs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15.ppt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17.ppt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18.ppt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19.ppt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0.ppt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1.ppt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1.ppt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2.ppt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3.ppt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.png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4.ppt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5.ppt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.png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6.ppt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7.ppt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8.ppt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6.emf"/><Relationship Id="rId4" Type="http://schemas.openxmlformats.org/officeDocument/2006/relationships/package" Target="../embeddings/____________Microsoft_PowerPoint29.ppt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2.ppt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3.ppt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4.ppt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5.ppt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6.ppt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7.ppt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___Microsoft_PowerPoint8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70" y="140523"/>
            <a:ext cx="1749698" cy="54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2493551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Акционерное общество </a:t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«Научно-технический центр «ДИАПРОМ»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4543425"/>
            <a:ext cx="65436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75" y="240210"/>
            <a:ext cx="1749698" cy="54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5070" y="2645951"/>
            <a:ext cx="7655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контроля вибрации. 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состояние, перспективы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324" y="5083593"/>
            <a:ext cx="5331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Грикуров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А.В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Павелко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В.И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Кудряев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Жидков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С.В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АО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«НТЦД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5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Основные источники вибрации в РУ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гидродинамический напор теплоносителя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вращающиеся механизмы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акустические стоячие волны в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контуре</a:t>
            </a:r>
            <a:endParaRPr lang="en-US" dirty="0" smtClean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Дефекты (аномалии), обнаруживаемые с помощью СКВ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изменение жесткостных характеристик элементов крепления и центровки ВКУ, а также элементов крепления компонентов ГЦК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повышенные/пониженные вибрации элементов РУ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вибрации и пульсации давления ГЦТ и ПГ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кипение теплоносителя в активной зоне и повышенный расхода </a:t>
            </a:r>
            <a:r>
              <a:rPr lang="ru-RU" dirty="0" err="1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ТН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первого контура;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изменение температурного и барометрического коэффициента реактивности</a:t>
            </a: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Назначение СКВ, ее задачи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9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Контролируемые величины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флуктуации нейтронного потока</a:t>
            </a: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флуктуации температуры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вибрации элементов конструкций</a:t>
            </a:r>
          </a:p>
          <a:p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Прямой и косвенный метод регистрации вибрации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непосредственное преобразование вибрации оборудования в электрический сигнал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регистрация сигналов нейтронно-шумовых каналов (регистрируются физические характеристики, на изменение которых влияет вибрация)</a:t>
            </a: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Назначение СКВ, ее задачи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2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834270" y="1033670"/>
            <a:ext cx="29573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Основные структурные элементы СКВ: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каналы контроля вибрации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каналы контроля перемещений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каналы контроля внезонного и внутризонного нейтронного шума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вычислительное устройство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периферийные и обеспечивающие </a:t>
            </a:r>
            <a:r>
              <a:rPr lang="ru-RU" sz="1600" dirty="0" smtClean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устройства</a:t>
            </a:r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Устройство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45135"/>
              </p:ext>
            </p:extLst>
          </p:nvPr>
        </p:nvGraphicFramePr>
        <p:xfrm>
          <a:off x="526593" y="701501"/>
          <a:ext cx="5059198" cy="603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3" name="Visio" r:id="rId7" imgW="6286394" imgH="7498269" progId="Visio.Drawing.15">
                  <p:embed/>
                </p:oleObj>
              </mc:Choice>
              <mc:Fallback>
                <p:oleObj name="Visio" r:id="rId7" imgW="6286394" imgH="7498269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6593" y="701501"/>
                        <a:ext cx="5059198" cy="603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9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4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Устройство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69" y="701501"/>
            <a:ext cx="7143834" cy="585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6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8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55" y="925477"/>
            <a:ext cx="6568663" cy="493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0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005460"/>
              </p:ext>
            </p:extLst>
          </p:nvPr>
        </p:nvGraphicFramePr>
        <p:xfrm>
          <a:off x="1743810" y="876266"/>
          <a:ext cx="5991225" cy="432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1" name="Visio" r:id="rId7" imgW="5991170" imgH="4324324" progId="Visio.Drawing.15">
                  <p:embed/>
                </p:oleObj>
              </mc:Choice>
              <mc:Fallback>
                <p:oleObj name="Visio" r:id="rId7" imgW="5991170" imgH="4324324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43810" y="876266"/>
                        <a:ext cx="5991225" cy="432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82732" y="5375381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Arial" pitchFamily="34" charset="0"/>
              </a:rPr>
              <a:t>Информационные потоки СКВ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6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28123" y="2708920"/>
            <a:ext cx="7959762" cy="3341698"/>
            <a:chOff x="-1244137" y="1108515"/>
            <a:chExt cx="7959762" cy="3341698"/>
          </a:xfrm>
        </p:grpSpPr>
        <p:sp>
          <p:nvSpPr>
            <p:cNvPr id="9" name="TextBox 8"/>
            <p:cNvSpPr txBox="1"/>
            <p:nvPr/>
          </p:nvSpPr>
          <p:spPr>
            <a:xfrm>
              <a:off x="4601393" y="1651486"/>
              <a:ext cx="2114232" cy="892558"/>
            </a:xfrm>
            <a:prstGeom prst="roundRect">
              <a:avLst/>
            </a:prstGeom>
            <a:solidFill>
              <a:srgbClr val="FBD9BD"/>
            </a:solidFill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 algn="ctr">
                <a:defRPr sz="1400">
                  <a:solidFill>
                    <a:srgbClr val="61254C"/>
                  </a:solidFill>
                </a:defRPr>
              </a:lvl1pPr>
            </a:lstStyle>
            <a:p>
              <a:r>
                <a:rPr lang="ru-RU" dirty="0" smtClean="0"/>
                <a:t>Смещение характерных частот (резонансных </a:t>
              </a:r>
              <a:r>
                <a:rPr lang="en-US" dirty="0" err="1" smtClean="0"/>
                <a:t>пиков</a:t>
              </a:r>
              <a:r>
                <a:rPr lang="ru-RU" dirty="0" smtClean="0"/>
                <a:t>)</a:t>
              </a:r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244137" y="1108515"/>
              <a:ext cx="2205746" cy="978608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 algn="ctr"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defRPr>
              </a:lvl1pPr>
            </a:lstStyle>
            <a:p>
              <a:r>
                <a:rPr lang="ru-RU" dirty="0"/>
                <a:t>Изменение вибрационного состояния контролируемой установки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57664" y="2358197"/>
              <a:ext cx="1905310" cy="1040710"/>
            </a:xfrm>
            <a:prstGeom prst="roundRect">
              <a:avLst/>
            </a:prstGeom>
            <a:solidFill>
              <a:srgbClr val="D7E4FF"/>
            </a:solidFill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 algn="ctr">
                <a:defRPr sz="1400">
                  <a:solidFill>
                    <a:srgbClr val="003986"/>
                  </a:solidFill>
                  <a:cs typeface="Arial" pitchFamily="34" charset="0"/>
                </a:defRPr>
              </a:lvl1pPr>
            </a:lstStyle>
            <a:p>
              <a:r>
                <a:rPr lang="ru-RU" dirty="0" smtClean="0"/>
                <a:t>Изменение параметров вибрации</a:t>
              </a:r>
              <a:endParaRPr lang="ru-RU" dirty="0"/>
            </a:p>
          </p:txBody>
        </p:sp>
        <p:cxnSp>
          <p:nvCxnSpPr>
            <p:cNvPr id="12" name="Соединительная линия уступом 11"/>
            <p:cNvCxnSpPr>
              <a:endCxn id="15" idx="1"/>
            </p:cNvCxnSpPr>
            <p:nvPr/>
          </p:nvCxnSpPr>
          <p:spPr>
            <a:xfrm>
              <a:off x="3762974" y="3102932"/>
              <a:ext cx="838419" cy="504801"/>
            </a:xfrm>
            <a:prstGeom prst="bentConnector3">
              <a:avLst>
                <a:gd name="adj1" fmla="val 50000"/>
              </a:avLst>
            </a:prstGeom>
            <a:ln w="28575" cmpd="sng"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-1244137" y="2519272"/>
              <a:ext cx="2205746" cy="71856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 algn="ctr"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defRPr>
              </a:lvl1pPr>
            </a:lstStyle>
            <a:p>
              <a:r>
                <a:rPr lang="ru-RU" dirty="0" smtClean="0"/>
                <a:t>Изменения </a:t>
              </a:r>
              <a:r>
                <a:rPr lang="ru-RU" dirty="0"/>
                <a:t>условий закрепления оборудования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244137" y="3731653"/>
              <a:ext cx="2205746" cy="71856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 algn="ctr"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defRPr>
              </a:lvl1pPr>
            </a:lstStyle>
            <a:p>
              <a:r>
                <a:rPr lang="ru-RU" dirty="0" smtClean="0"/>
                <a:t>Изменения </a:t>
              </a:r>
              <a:r>
                <a:rPr lang="ru-RU" dirty="0"/>
                <a:t>состояния </a:t>
              </a:r>
              <a:r>
                <a:rPr lang="ru-RU" dirty="0" smtClean="0"/>
                <a:t>опорных конструкций оборудования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01393" y="3161454"/>
              <a:ext cx="2114232" cy="892558"/>
            </a:xfrm>
            <a:prstGeom prst="roundRect">
              <a:avLst/>
            </a:prstGeom>
            <a:solidFill>
              <a:srgbClr val="FBD9BD"/>
            </a:solidFill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 algn="ctr">
                <a:defRPr sz="1400">
                  <a:solidFill>
                    <a:srgbClr val="61254C"/>
                  </a:solidFill>
                </a:defRPr>
              </a:lvl1pPr>
            </a:lstStyle>
            <a:p>
              <a:r>
                <a:rPr lang="ru-RU" dirty="0" smtClean="0"/>
                <a:t>Изменение амплитуды вибрации на характерных частотах</a:t>
              </a:r>
              <a:endParaRPr lang="ru-RU" dirty="0"/>
            </a:p>
          </p:txBody>
        </p:sp>
        <p:cxnSp>
          <p:nvCxnSpPr>
            <p:cNvPr id="16" name="Соединительная линия уступом 15"/>
            <p:cNvCxnSpPr>
              <a:endCxn id="9" idx="1"/>
            </p:cNvCxnSpPr>
            <p:nvPr/>
          </p:nvCxnSpPr>
          <p:spPr>
            <a:xfrm flipV="1">
              <a:off x="3762974" y="2097765"/>
              <a:ext cx="838419" cy="564636"/>
            </a:xfrm>
            <a:prstGeom prst="bentConnector3">
              <a:avLst>
                <a:gd name="adj1" fmla="val 50000"/>
              </a:avLst>
            </a:prstGeom>
            <a:ln w="28575" cmpd="sng"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Соединительная линия уступом 16"/>
            <p:cNvCxnSpPr>
              <a:endCxn id="11" idx="0"/>
            </p:cNvCxnSpPr>
            <p:nvPr/>
          </p:nvCxnSpPr>
          <p:spPr>
            <a:xfrm>
              <a:off x="961609" y="1549391"/>
              <a:ext cx="1848710" cy="808806"/>
            </a:xfrm>
            <a:prstGeom prst="bentConnector2">
              <a:avLst/>
            </a:prstGeom>
            <a:ln w="28575" cmpd="sng"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Соединительная линия уступом 17"/>
            <p:cNvCxnSpPr>
              <a:endCxn id="11" idx="2"/>
            </p:cNvCxnSpPr>
            <p:nvPr/>
          </p:nvCxnSpPr>
          <p:spPr>
            <a:xfrm flipV="1">
              <a:off x="961609" y="3398907"/>
              <a:ext cx="1848710" cy="708310"/>
            </a:xfrm>
            <a:prstGeom prst="bentConnector2">
              <a:avLst/>
            </a:prstGeom>
            <a:ln w="28575" cmpd="sng"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798756" y="1419045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Основной признак неисправности оборудования - изменение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вибрационного состояния оборудования по медленно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изменяющимся параметрам</a:t>
            </a: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6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0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Контролируемые величины: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собственные частоты элементов РУ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резонансы стоячих волн давления теплоносителя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резонансные частоты возбуждающих сил (частота вращения ГЦНА)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гармоники и субгармоники частоты вращения ГЦНА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комбинационные частоты</a:t>
            </a: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Учет изменений вибрационных характеристик компонентов РУ в различных режимах работы энергоблока – регистрация значений технологических параметров РУ (несколько десятков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)</a:t>
            </a:r>
            <a:endParaRPr lang="ru-RU" sz="1600" dirty="0">
              <a:solidFill>
                <a:srgbClr val="686868"/>
              </a:solidFill>
            </a:endParaRP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4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При проведении диагностирования выполняется: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непрерывная регистрация текущих сигналов вибраций от каналов виброперемещений (вибропреобразователи пьезоэлектрические и ДОП)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непрерывная регистрация текущих СКЗ сигналов вибраций от каналов виброперемещений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непрерывная регистрация тепловых перемещений основного оборудования и трубопроводов ГЦТ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непрерывная регистрация шумовых сигналов от ИК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передача СКЗ вибраций и текущих значений тепловых перемещений в систему верхнего уровня</a:t>
            </a: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Периодически – регистрация шумовых сигналов ДПЗ (с участием персонала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)</a:t>
            </a:r>
            <a:endParaRPr lang="ru-RU" sz="1600" dirty="0">
              <a:solidFill>
                <a:srgbClr val="686868"/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8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Отсроченный анализ данных: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анализ зарегистрированных данных, включая спектральную обработку временных рядов сигналов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автоматическое выделение параметров вибрации контролируемого оборудования, сравнение их с нормированными диагностическими порогами и выдача диагностических сообщений в </a:t>
            </a:r>
            <a:r>
              <a:rPr lang="ru-RU" dirty="0" err="1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СВУ</a:t>
            </a: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Обработка данных по заранее определенным вычислительным процедурам (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диагностическим сценариям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)</a:t>
            </a:r>
          </a:p>
          <a:p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Сценарий – </a:t>
            </a:r>
            <a:r>
              <a:rPr lang="ru-RU" dirty="0" err="1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макрооперация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для выявления диагностических признаков по конкретным реакторным эффектам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Стартовая библиотека сценариев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вибрации корпуса реактора и трубопроводов САОЗ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вибрации основного оборудования ГЦК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вибрации ВКУ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вибрации ТВС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акустические стоячие волны</a:t>
            </a: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3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Объект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диагностирования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600" dirty="0" smtClean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Основное </a:t>
            </a: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оборудование технологических систем РУ: </a:t>
            </a:r>
          </a:p>
          <a:p>
            <a:pPr marL="715963" indent="-358775">
              <a:buFontTx/>
              <a:buChar char="-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ГЦК </a:t>
            </a:r>
          </a:p>
          <a:p>
            <a:pPr marL="715963" indent="-358775">
              <a:buFontTx/>
              <a:buChar char="-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пассивная часть САОЗ </a:t>
            </a:r>
          </a:p>
          <a:p>
            <a:pPr marL="715963" indent="-358775">
              <a:buFontTx/>
              <a:buChar char="-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система компенсации давления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ru-RU" sz="1600" dirty="0" smtClean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Трубопроводная </a:t>
            </a: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арматура</a:t>
            </a:r>
            <a:endParaRPr lang="en-US" sz="1600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Система контроля вибрации (СКВ)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Система обнаружения свободных предметов (СОСП)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Системы контроля течей теплоносителя (СКТ) в составе системы акустического контроля течи (САКТ), системы контроля течи по влажности (СКТВ), системы радиационного контроля течи, верхнего уровня (</a:t>
            </a:r>
            <a:r>
              <a:rPr lang="ru-RU" sz="1600" dirty="0" err="1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ВУ</a:t>
            </a: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СКТ)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Система автоматизированного контроля остаточного ресурса (САКОР)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Система комплексного диагностирования (СКД)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rgbClr val="00307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Комплексная система диагностирования арматуры (КСДА)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27746" y="332169"/>
            <a:ext cx="3163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Общие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сведения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2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Результат выполнения диагностического сценария: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диагностические признаки (набор спектральных и корреляционных функций и выделенных в автоматическом режиме экстремумов, отмеченных семействами частотных маркеров), сохраняемые в базе данных диагностических признаков для дальнейшей обработки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документированные результаты диагностирования (отчеты в виде графиков и таблиц с диагностическими сообщениями)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обобщенные диагнозы, содержащие результаты диагностирования, передаваемые в системы верхнего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уровня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7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2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Сценарий «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Вибрации корпуса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реактора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»</a:t>
            </a: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сигналы 4 акселерометров (АР) на </a:t>
            </a:r>
            <a:r>
              <a:rPr lang="ru-RU" dirty="0" err="1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ВБ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реактора</a:t>
            </a:r>
          </a:p>
          <a:p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Типы собственных колебаний корпуса реактора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вертикальные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маятниковые (балочные)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круговые</a:t>
            </a: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Колебания в вертикальной плоскости наиболее неблагоприятны (максимальный износ).</a:t>
            </a: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Круговые колебания допустимой амплитуды соответствуют равномерно распределенной нагрузке на узлы крепления корпуса и ВКУ.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6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457579" cy="49077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3074" y="5544363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Arial" pitchFamily="34" charset="0"/>
              </a:rPr>
              <a:t>Семейство АСПМ - колебания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Arial" pitchFamily="34" charset="0"/>
              </a:rPr>
              <a:t>на характерных частотах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Arial" pitchFamily="34" charset="0"/>
              </a:rPr>
              <a:t> 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0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074" y="5544363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Arial" pitchFamily="34" charset="0"/>
              </a:rPr>
              <a:t>Таблица-СКЗ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32" y="701501"/>
            <a:ext cx="6244128" cy="47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4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Сценарий «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Акустические стоячие волны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»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сигналы 8 АР (на "холодной" нитке и U-образном трубопроводе каждой петли) </a:t>
            </a:r>
          </a:p>
          <a:p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Оценка влияния потока теплоносителя на вибрацию оборудования в диапазонах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от 2,0 до 7,5 Гц – первая петлевая АСВ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от 7,5 до 11,0 Гц – первая корпусная АСВ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от 11,0 до 15,0 Гц – вторая корпусная АСВ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от 15,0 до 18,0 Гц – оборотная частота ГЦНА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от 18,0 до 30,0 Гц – первый высший тип АСВ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от 30,0 до 35,0 Гц – вторая гармоника оборотной частоты ГЦНА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от 35,0 до 40,0 Гц – второй высший тип АСВ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Математическое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8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12974" y="1033670"/>
            <a:ext cx="43786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Канал измерительный линейного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перемещения</a:t>
            </a:r>
          </a:p>
          <a:p>
            <a:r>
              <a:rPr lang="ru-RU" dirty="0" err="1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Межповерочный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 интервал – 24 месяца</a:t>
            </a:r>
          </a:p>
          <a:p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Комплекс измерительно-вычислительный </a:t>
            </a:r>
            <a:r>
              <a:rPr lang="en-US" dirty="0" err="1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DVS2015</a:t>
            </a: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dirty="0" err="1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Межповерочный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 интервал –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18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Arial" pitchFamily="34" charset="0"/>
              </a:rPr>
              <a:t> месяцев</a:t>
            </a:r>
          </a:p>
          <a:p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Метрологическое обеспечение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6"/>
          <a:stretch>
            <a:fillRect/>
          </a:stretch>
        </p:blipFill>
        <p:spPr>
          <a:xfrm>
            <a:off x="1268119" y="2271759"/>
            <a:ext cx="2965421" cy="4288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2" y="985130"/>
            <a:ext cx="2905706" cy="42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8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dirty="0" err="1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БАЛАЭС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, энергоблок 3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–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Система контроля вибрации главного циркуляционного трубопровода и соединительного трубопровода (СКВ ГЦТ и СТ) – обеспечение принципа контролируемой эксплуатации при реализации концепции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«Течь перед разрушением»</a:t>
            </a:r>
          </a:p>
          <a:p>
            <a:pPr marL="342900" indent="-342900">
              <a:buFontTx/>
              <a:buChar char="-"/>
            </a:pPr>
            <a:r>
              <a:rPr lang="ru-RU" dirty="0" err="1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БАЛАЭС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энергоблок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2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–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СКВ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ГЦТ и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СТ</a:t>
            </a:r>
          </a:p>
          <a:p>
            <a:pPr marL="342900" indent="-342900">
              <a:buFontTx/>
              <a:buChar char="-"/>
            </a:pPr>
            <a:r>
              <a:rPr lang="ru-RU" dirty="0" err="1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РСТАЭС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, энергоблок 1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–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оснащение СКВ</a:t>
            </a:r>
          </a:p>
          <a:p>
            <a:pPr marL="342900" indent="-342900">
              <a:buFontTx/>
              <a:buChar char="-"/>
            </a:pPr>
            <a:r>
              <a:rPr lang="ru-RU" dirty="0" err="1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РСТАЭС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,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энергоблок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2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–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модернизация СКВ (поставлена в 2009 г.)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НВОАЭС,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энергоблок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5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–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поставка СВШД (ПНР)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КУРАЭС-2, энергоблоки 1, 2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–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поставка СКВ</a:t>
            </a: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АЭС «</a:t>
            </a:r>
            <a:r>
              <a:rPr lang="ru-RU" dirty="0" err="1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Руппур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»,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энергоблоки 1, 2 – поставка СКВ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АЭС «Куданкулам»,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энергоблоки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3, 4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– поставка СКВ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АЭС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«Тяньвань»,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энергоблоки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7, 8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– поставка СКВ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АЭС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«</a:t>
            </a:r>
            <a:r>
              <a:rPr lang="ru-RU" dirty="0" err="1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Сюйдапу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»,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энергоблоки 3, 4 – поставка СКВ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АЭС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«</a:t>
            </a:r>
            <a:r>
              <a:rPr lang="ru-RU" dirty="0" err="1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Аккую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»,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энергоблоки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1-4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–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участие в поставке СКВ </a:t>
            </a: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Текущие проекты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6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1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Предпосылки развития: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новые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нормативные и методические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требования (обоснование </a:t>
            </a:r>
            <a:r>
              <a:rPr lang="ru-RU" dirty="0" err="1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вибропрочности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элементов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РУ, концепция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«Течь перед разрушением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»)</a:t>
            </a: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требования </a:t>
            </a:r>
            <a:r>
              <a:rPr lang="ru-RU" dirty="0" err="1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Инозаказчиков</a:t>
            </a:r>
            <a:endParaRPr lang="ru-RU" dirty="0" smtClean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Новые точки контроля – соединительный трубопровод КД, «горячий» трубопровод ГЦК</a:t>
            </a:r>
          </a:p>
          <a:p>
            <a:pPr marL="342900" indent="-342900">
              <a:buFontTx/>
              <a:buAutoNum type="arabicParenR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Перевод СКВ в статус измерительной системы</a:t>
            </a:r>
          </a:p>
          <a:p>
            <a:pPr marL="342900" indent="-342900">
              <a:buFontTx/>
              <a:buAutoNum type="arabicParenR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Расширение математического обеспечения: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спектральная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обработка сигналов в реальном времени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методы отсроченного анализа для оценки </a:t>
            </a:r>
            <a:r>
              <a:rPr lang="ru-RU" dirty="0" err="1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вибронагруженности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контролируемого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оборудования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Импортозамещение технических средств и программных компонентов, входящих в состав системы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СКВ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1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8" name="Презентация" r:id="rId4" imgW="4222901" imgH="3167034" progId="PowerPoint.Show.12">
                  <p:embed/>
                </p:oleObj>
              </mc:Choice>
              <mc:Fallback>
                <p:oleObj name="Презентация" r:id="rId4" imgW="4222901" imgH="3167034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985380"/>
            <a:ext cx="844826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Спасибо за внимание</a:t>
            </a:r>
          </a:p>
          <a:p>
            <a:pPr>
              <a:spcAft>
                <a:spcPts val="1200"/>
              </a:spcAft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1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7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8101" y="-441799"/>
            <a:ext cx="5838825" cy="836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0218" y="250434"/>
            <a:ext cx="5517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 систем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4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0218" y="250434"/>
            <a:ext cx="5517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 систем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24769"/>
              </p:ext>
            </p:extLst>
          </p:nvPr>
        </p:nvGraphicFramePr>
        <p:xfrm>
          <a:off x="1043608" y="830411"/>
          <a:ext cx="6659218" cy="507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5" name="Visio" r:id="rId6" imgW="7379000" imgH="5623406" progId="Visio.Drawing.11">
                  <p:embed/>
                </p:oleObj>
              </mc:Choice>
              <mc:Fallback>
                <p:oleObj name="Visio" r:id="rId6" imgW="7379000" imgH="56234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3608" y="830411"/>
                        <a:ext cx="6659218" cy="5074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5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6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НП-001-15 Общие положения обеспечения безопасности атомных станций.</a:t>
            </a:r>
            <a:endParaRPr lang="en-US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НП-082-07 Правила ядерной безопасности реакторных установок атомных станций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НП-089-15 Правила устройства и безопасной эксплуатации оборудования и трубопроводов реакторных установок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НП-096-15 Требования к управлению ресурсом оборудования и трубопроводов атомных станций. Основные положения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НП-068-05 Трубопроводная арматура атомных станций. Общие технические требования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ГОСТ Р 53828-2018 Трубопроводы атомных станций. Концепция "Течь перед разрушением“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СТО 1.1.1.01.0678-2015 Основные правила обеспечения эксплуатации атомных </a:t>
            </a:r>
            <a:r>
              <a:rPr lang="ru-RU" dirty="0" smtClean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станций</a:t>
            </a:r>
            <a:endParaRPr lang="en-US" dirty="0" smtClean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accent2"/>
                </a:solidFill>
                <a:ea typeface="Verdana" pitchFamily="34" charset="0"/>
                <a:cs typeface="Arial" pitchFamily="34" charset="0"/>
              </a:rPr>
              <a:t>ТТ 1.5.4.01.002.0052-2011</a:t>
            </a:r>
            <a:r>
              <a:rPr lang="en-US" dirty="0">
                <a:solidFill>
                  <a:schemeClr val="accent2"/>
                </a:solidFill>
                <a:ea typeface="Verdana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accent2"/>
                </a:solidFill>
                <a:ea typeface="Verdana" pitchFamily="34" charset="0"/>
                <a:cs typeface="Arial" pitchFamily="34" charset="0"/>
              </a:rPr>
              <a:t>Технические требования к системе виброшумовой диагностики реакторных установок атомных электростанций с ВВЭР 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Нормативная база применения систем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0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 проекте АС для контура теплоносителя реактора должна применяться концепция "течь перед разрушением". Должны быть предусмотрены технические средства и организационные меры, обеспечивающие своевременное обнаружение в трубопроводах контура теплоносителя реактора сквозной трещины...</a:t>
            </a:r>
          </a:p>
          <a:p>
            <a:endParaRPr lang="ru-RU" sz="2000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rgbClr val="686868"/>
                </a:solidFill>
              </a:rPr>
              <a:t>[Источник</a:t>
            </a:r>
            <a:r>
              <a:rPr lang="en-US" sz="1600" dirty="0">
                <a:solidFill>
                  <a:srgbClr val="686868"/>
                </a:solidFill>
              </a:rPr>
              <a:t>: </a:t>
            </a:r>
            <a:r>
              <a:rPr lang="ru-RU" sz="1600" dirty="0">
                <a:solidFill>
                  <a:srgbClr val="686868"/>
                </a:solidFill>
              </a:rPr>
              <a:t>НП-001-15, п. 3.3.3</a:t>
            </a:r>
            <a:r>
              <a:rPr lang="ru-RU" sz="1600" dirty="0" smtClean="0">
                <a:solidFill>
                  <a:srgbClr val="686868"/>
                </a:solidFill>
              </a:rPr>
              <a:t>]</a:t>
            </a:r>
          </a:p>
          <a:p>
            <a:endParaRPr lang="ru-RU" sz="1600" dirty="0">
              <a:solidFill>
                <a:srgbClr val="686868"/>
              </a:solidFill>
            </a:endParaRPr>
          </a:p>
          <a:p>
            <a:r>
              <a:rPr lang="ru-RU" dirty="0" err="1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УСНЭ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должны иметь в своем составе… </a:t>
            </a:r>
          </a:p>
          <a:p>
            <a:pPr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средства, обеспечивающие сбор, обработку, документирование и хранение информации, достаточной для того, чтобы имелась возможность своевременного и однозначного установления исходных событий возникновения нарушений нормальной эксплуатации…</a:t>
            </a:r>
          </a:p>
          <a:p>
            <a:pPr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средства обнаружения течи теплоносителя первого контура, превышающей установленную проектом АС величину, и места ее нахождения</a:t>
            </a:r>
          </a:p>
          <a:p>
            <a:pPr marL="342900" indent="-342900">
              <a:buFontTx/>
              <a:buChar char="-"/>
            </a:pPr>
            <a:endParaRPr lang="ru-RU" sz="1600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rgbClr val="686868"/>
                </a:solidFill>
              </a:rPr>
              <a:t>[Источник</a:t>
            </a:r>
            <a:r>
              <a:rPr lang="en-US" sz="1600" dirty="0">
                <a:solidFill>
                  <a:srgbClr val="686868"/>
                </a:solidFill>
              </a:rPr>
              <a:t>: </a:t>
            </a:r>
            <a:r>
              <a:rPr lang="ru-RU" sz="1600" dirty="0">
                <a:solidFill>
                  <a:srgbClr val="686868"/>
                </a:solidFill>
              </a:rPr>
              <a:t>НП-001-15, п. 3.4.3.2]</a:t>
            </a: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Нормативная база применения систем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3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На корпусах реакторов, парогенераторах, барабан-сепараторах, а также трубопроводах групп B и C с наружным диаметром более 300 мм, </a:t>
            </a:r>
            <a:r>
              <a:rPr lang="ru-RU" dirty="0" err="1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эксплуатирующихся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при температуре более 250 °С, должны быть обеспечены </a:t>
            </a:r>
            <a:r>
              <a:rPr lang="ru-RU" dirty="0">
                <a:solidFill>
                  <a:schemeClr val="accent2"/>
                </a:solidFill>
                <a:ea typeface="Verdana" pitchFamily="34" charset="0"/>
                <a:cs typeface="Arial" pitchFamily="34" charset="0"/>
              </a:rPr>
              <a:t>периодический контроль перемещения 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указанного оборудования и трубопроводов, а также фиксация максимальных перемещений. Если оборудование и трубопроводы расположены в необслуживаемых помещениях, то контроль перемещений должен осуществляться дистанционно</a:t>
            </a:r>
          </a:p>
          <a:p>
            <a:endParaRPr lang="ru-RU" sz="2000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rgbClr val="686868"/>
                </a:solidFill>
              </a:rPr>
              <a:t>[Источник</a:t>
            </a:r>
            <a:r>
              <a:rPr lang="en-US" sz="1600" dirty="0">
                <a:solidFill>
                  <a:srgbClr val="686868"/>
                </a:solidFill>
              </a:rPr>
              <a:t>: </a:t>
            </a:r>
            <a:r>
              <a:rPr lang="ru-RU" sz="1600" dirty="0">
                <a:solidFill>
                  <a:srgbClr val="686868"/>
                </a:solidFill>
              </a:rPr>
              <a:t>НП-089-15, п. 230</a:t>
            </a:r>
            <a:r>
              <a:rPr lang="ru-RU" sz="1600" dirty="0" smtClean="0">
                <a:solidFill>
                  <a:srgbClr val="686868"/>
                </a:solidFill>
              </a:rPr>
              <a:t>]</a:t>
            </a:r>
          </a:p>
          <a:p>
            <a:endParaRPr lang="ru-RU" sz="1600" dirty="0">
              <a:solidFill>
                <a:srgbClr val="686868"/>
              </a:solidFill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Оборудование и трубопроводы должны быть отключены… при появлении шумов, </a:t>
            </a:r>
            <a:r>
              <a:rPr lang="ru-RU" dirty="0">
                <a:solidFill>
                  <a:schemeClr val="accent2"/>
                </a:solidFill>
                <a:ea typeface="Verdana" pitchFamily="34" charset="0"/>
                <a:cs typeface="Arial" pitchFamily="34" charset="0"/>
              </a:rPr>
              <a:t>вибрации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и ударов, нехарактерных для нормальной эксплуатации</a:t>
            </a:r>
          </a:p>
          <a:p>
            <a:endParaRPr lang="ru-RU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rgbClr val="686868"/>
                </a:solidFill>
              </a:rPr>
              <a:t>[Источник</a:t>
            </a:r>
            <a:r>
              <a:rPr lang="en-US" sz="1600" dirty="0">
                <a:solidFill>
                  <a:srgbClr val="686868"/>
                </a:solidFill>
              </a:rPr>
              <a:t>: </a:t>
            </a:r>
            <a:r>
              <a:rPr lang="ru-RU" sz="1600" dirty="0">
                <a:solidFill>
                  <a:srgbClr val="686868"/>
                </a:solidFill>
              </a:rPr>
              <a:t>НП-089-15, п. 252, д]</a:t>
            </a:r>
            <a:endParaRPr lang="ru-RU" sz="1600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Нормативная база применения систем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0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7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Для вновь проектируемых блоков АС в конструкторской (проектной) документации на оборудование и трубопроводы АС должны быть предусмотрены системы и (или) способы контроля необходимых параметров, определяющих ресурс оборудования и трубопроводов АС в течение всего срока их службы…:</a:t>
            </a:r>
            <a:endParaRPr lang="en-US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градиенты температур по толщине стенки</a:t>
            </a:r>
            <a:endParaRPr lang="en-US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давление и скорость повышения или сброса давления теплоносителя или рабочих сред</a:t>
            </a:r>
            <a:endParaRPr lang="en-US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accent2"/>
                </a:solidFill>
                <a:ea typeface="Verdana" pitchFamily="34" charset="0"/>
                <a:cs typeface="Arial" pitchFamily="34" charset="0"/>
              </a:rPr>
              <a:t>вибрационные характеристики</a:t>
            </a:r>
            <a:endParaRPr lang="en-US" dirty="0">
              <a:solidFill>
                <a:schemeClr val="accent2"/>
              </a:solidFill>
              <a:ea typeface="Verdana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accent2"/>
                </a:solidFill>
                <a:ea typeface="Verdana" pitchFamily="34" charset="0"/>
                <a:cs typeface="Arial" pitchFamily="34" charset="0"/>
              </a:rPr>
              <a:t>перемещения контрольных точек оборудования и трубопроводов АС при разогреве или расхолаживании, а также при внешних и (или) внутренних воздействиях</a:t>
            </a:r>
          </a:p>
          <a:p>
            <a:endParaRPr lang="ru-RU" sz="1600" dirty="0">
              <a:solidFill>
                <a:srgbClr val="686868"/>
              </a:solidFill>
            </a:endParaRPr>
          </a:p>
          <a:p>
            <a:r>
              <a:rPr lang="ru-RU" sz="1600" dirty="0">
                <a:solidFill>
                  <a:srgbClr val="686868"/>
                </a:solidFill>
              </a:rPr>
              <a:t>[Источник</a:t>
            </a:r>
            <a:r>
              <a:rPr lang="en-US" sz="1600" dirty="0">
                <a:solidFill>
                  <a:srgbClr val="686868"/>
                </a:solidFill>
              </a:rPr>
              <a:t>: </a:t>
            </a:r>
            <a:r>
              <a:rPr lang="ru-RU" sz="1600" dirty="0">
                <a:solidFill>
                  <a:srgbClr val="686868"/>
                </a:solidFill>
              </a:rPr>
              <a:t>НП-096-15, п. 21]</a:t>
            </a:r>
            <a:endParaRPr lang="ru-RU" sz="1600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Нормативная база применения систем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5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068403"/>
              </p:ext>
            </p:extLst>
          </p:nvPr>
        </p:nvGraphicFramePr>
        <p:xfrm>
          <a:off x="-501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1" name="Презентация" r:id="rId4" imgW="4174061" imgH="3128877" progId="PowerPoint.Show.12">
                  <p:embed/>
                </p:oleObj>
              </mc:Choice>
              <mc:Fallback>
                <p:oleObj name="Презентация" r:id="rId4" imgW="4174061" imgH="31288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15" y="0"/>
                        <a:ext cx="91450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3383" y="1033670"/>
            <a:ext cx="84482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Оценке подлежат возможные механизмы деградации, которые могут дать неучтенные в проекте значимые повреждения металла и неверно предсказанный (неконсервативный) предельный размер трещины со стороны внутренней поверхности трубопровода, например, коррозионной трещины в </a:t>
            </a:r>
            <a:r>
              <a:rPr lang="ru-RU" dirty="0" err="1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аустенитном</a:t>
            </a:r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 сварном шве, трудно поддающейся контролю и аналитической оценке</a:t>
            </a:r>
          </a:p>
          <a:p>
            <a:endParaRPr lang="ru-RU" sz="2000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rgbClr val="686868"/>
                </a:solidFill>
              </a:rPr>
              <a:t>[Источник</a:t>
            </a:r>
            <a:r>
              <a:rPr lang="en-US" sz="1600" dirty="0">
                <a:solidFill>
                  <a:srgbClr val="686868"/>
                </a:solidFill>
              </a:rPr>
              <a:t>: </a:t>
            </a:r>
            <a:r>
              <a:rPr lang="ru-RU" sz="1600" dirty="0">
                <a:solidFill>
                  <a:srgbClr val="686868"/>
                </a:solidFill>
              </a:rPr>
              <a:t>ГОСТ Р 53828-2018, п. </a:t>
            </a:r>
            <a:r>
              <a:rPr lang="ru-RU" sz="1600" dirty="0" err="1" smtClean="0">
                <a:solidFill>
                  <a:srgbClr val="686868"/>
                </a:solidFill>
              </a:rPr>
              <a:t>А.5.4</a:t>
            </a:r>
            <a:r>
              <a:rPr lang="en-US" sz="1600" dirty="0" smtClean="0">
                <a:solidFill>
                  <a:srgbClr val="686868"/>
                </a:solidFill>
              </a:rPr>
              <a:t>]</a:t>
            </a:r>
          </a:p>
          <a:p>
            <a:endParaRPr lang="en-US" sz="1600" dirty="0">
              <a:solidFill>
                <a:srgbClr val="686868"/>
              </a:solidFill>
            </a:endParaRPr>
          </a:p>
          <a:p>
            <a:r>
              <a:rPr lang="ru-RU" dirty="0">
                <a:solidFill>
                  <a:srgbClr val="003070"/>
                </a:solidFill>
                <a:ea typeface="Verdana" pitchFamily="34" charset="0"/>
                <a:cs typeface="Arial" pitchFamily="34" charset="0"/>
              </a:rPr>
              <a:t>В процессе эксплуатации должен осуществляться контроль за состоянием металлоконструкций и корпуса ядерного реактора, состоянием оборудования контуров РУ, а также контроль за креплением опор всего оборудования в соответствии с инструкциями</a:t>
            </a:r>
          </a:p>
          <a:p>
            <a:endParaRPr lang="ru-RU" sz="1600" dirty="0">
              <a:solidFill>
                <a:srgbClr val="003070"/>
              </a:solidFill>
              <a:ea typeface="Verdana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rgbClr val="686868"/>
                </a:solidFill>
              </a:rPr>
              <a:t>[Источник</a:t>
            </a:r>
            <a:r>
              <a:rPr lang="en-US" sz="1600" dirty="0">
                <a:solidFill>
                  <a:srgbClr val="686868"/>
                </a:solidFill>
              </a:rPr>
              <a:t>: </a:t>
            </a:r>
            <a:r>
              <a:rPr lang="ru-RU" sz="1600" dirty="0">
                <a:solidFill>
                  <a:srgbClr val="686868"/>
                </a:solidFill>
              </a:rPr>
              <a:t>СТО 1.1.1.01.0678-2015, п. 10.6.2.5]</a:t>
            </a: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ru-RU" sz="1600" dirty="0">
              <a:solidFill>
                <a:srgbClr val="686868"/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307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9914" y="332169"/>
            <a:ext cx="551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Нормативная база применения систем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4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3495</TotalTime>
  <Words>1449</Words>
  <Application>Microsoft Office PowerPoint</Application>
  <PresentationFormat>Экран (4:3)</PresentationFormat>
  <Paragraphs>213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Verdana</vt:lpstr>
      <vt:lpstr>Office Theme</vt:lpstr>
      <vt:lpstr>Презентация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Жидков Сергей Викторович</cp:lastModifiedBy>
  <cp:revision>298</cp:revision>
  <cp:lastPrinted>2021-05-24T09:10:43Z</cp:lastPrinted>
  <dcterms:created xsi:type="dcterms:W3CDTF">2014-11-21T11:00:06Z</dcterms:created>
  <dcterms:modified xsi:type="dcterms:W3CDTF">2022-10-26T11:30:10Z</dcterms:modified>
</cp:coreProperties>
</file>